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74" r:id="rId2"/>
    <p:sldId id="279" r:id="rId3"/>
    <p:sldId id="256" r:id="rId4"/>
    <p:sldId id="257" r:id="rId5"/>
    <p:sldId id="266" r:id="rId6"/>
    <p:sldId id="268" r:id="rId7"/>
    <p:sldId id="260" r:id="rId8"/>
    <p:sldId id="269" r:id="rId9"/>
    <p:sldId id="270" r:id="rId10"/>
    <p:sldId id="276" r:id="rId11"/>
    <p:sldId id="278" r:id="rId12"/>
    <p:sldId id="277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8D24-C127-4F98-B463-1D28989498F4}" type="datetime1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B27C-A513-4C42-B94B-53B99CD8A008}" type="datetime1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AU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AU" dirty="0" smtClean="0"/>
              <a:t>Click </a:t>
            </a:r>
            <a:r>
              <a:rPr lang="en-AU" dirty="0" err="1" smtClean="0"/>
              <a:t>dit</a:t>
            </a:r>
            <a:r>
              <a:rPr lang="en-AU" dirty="0" smtClean="0"/>
              <a:t> </a:t>
            </a:r>
            <a:r>
              <a:rPr lang="en-AU" dirty="0" err="1" smtClean="0"/>
              <a:t>Mto</a:t>
            </a:r>
            <a:r>
              <a:rPr lang="en-AU" dirty="0" smtClean="0"/>
              <a:t> </a:t>
            </a:r>
            <a:r>
              <a:rPr lang="en-AU" dirty="0" err="1" smtClean="0"/>
              <a:t>easter</a:t>
            </a:r>
            <a:r>
              <a:rPr lang="en-AU" dirty="0" smtClean="0"/>
              <a:t>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E12C7D9-8BCE-9F4A-8BD7-F88A58B61D9D}" type="datetimeFigureOut">
              <a:rPr lang="en-US" smtClean="0"/>
              <a:pPr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4D221A7-2951-D34C-8178-94C1780AB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4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Calibri"/>
          <a:ea typeface="+mn-ea"/>
          <a:cs typeface="Calibri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2041525"/>
            <a:ext cx="8805333" cy="2492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</a:p>
          <a:p>
            <a:pPr marL="450850">
              <a:buFont typeface="Arial"/>
              <a:buChar char="•"/>
            </a:pPr>
            <a:endParaRPr lang="en-AU" sz="2000" dirty="0" smtClean="0"/>
          </a:p>
          <a:p>
            <a:pPr marL="450850" lvl="0">
              <a:buFont typeface="Arial"/>
              <a:buChar char="•"/>
            </a:pPr>
            <a:endParaRPr lang="en-AU" sz="2000" dirty="0" smtClean="0"/>
          </a:p>
          <a:p>
            <a:r>
              <a:rPr lang="en-US" sz="2000" dirty="0" smtClean="0"/>
              <a:t> </a:t>
            </a:r>
            <a:endParaRPr lang="en-AU" sz="2000" dirty="0" smtClean="0"/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190" y="-10"/>
          <a:ext cx="8892808" cy="6487684"/>
        </p:xfrm>
        <a:graphic>
          <a:graphicData uri="http://schemas.openxmlformats.org/drawingml/2006/table">
            <a:tbl>
              <a:tblPr/>
              <a:tblGrid>
                <a:gridCol w="1451887"/>
                <a:gridCol w="1451887"/>
                <a:gridCol w="1451887"/>
                <a:gridCol w="1451887"/>
                <a:gridCol w="181486"/>
                <a:gridCol w="1451887"/>
                <a:gridCol w="1451887"/>
              </a:tblGrid>
              <a:tr h="23225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 Finance Plan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$10,500,000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gridSpan="3">
                  <a:txBody>
                    <a:bodyPr/>
                    <a:lstStyle/>
                    <a:p>
                      <a:pPr algn="l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(A)  Studio Funds one-third of Budget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 studio (e.g. Fox Searchlight) or mini major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Lionsgate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or Summit) funds and cash flows one-third of the budget acquiring world distribution rights.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The PDFF recoups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pari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passu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with the distributor from worldwide gross after P&amp;A and a (partly deferred) distribution fee.  PDFF would also cash flow and the Producer would borrow against the PO for remaining one-third of budget. 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 fontAlgn="t"/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 of Investment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 of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Marketplace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87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Lionsgate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World Advance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25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416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Recoup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Profit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Lionsgate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advance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32254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25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$7,000,000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887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Producers offset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equity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32254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87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$10,500,000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3930" y="-1"/>
          <a:ext cx="8870068" cy="6888479"/>
        </p:xfrm>
        <a:graphic>
          <a:graphicData uri="http://schemas.openxmlformats.org/drawingml/2006/table">
            <a:tbl>
              <a:tblPr/>
              <a:tblGrid>
                <a:gridCol w="1956094"/>
                <a:gridCol w="1536932"/>
                <a:gridCol w="1481043"/>
                <a:gridCol w="1089824"/>
                <a:gridCol w="180168"/>
                <a:gridCol w="314000"/>
                <a:gridCol w="1189987"/>
                <a:gridCol w="1122020"/>
              </a:tblGrid>
              <a:tr h="25400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 Finance Plan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$10,500,000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gridSpan="4">
                  <a:txBody>
                    <a:bodyPr/>
                    <a:lstStyle/>
                    <a:p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(B)  Multi Party Financing of one-third of Budget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 major (e.g. Paramount International or Universal International) or multi territory buyer (e.g. Studio Canal or Icon) pre-buys certain territories e.g. Australia/New Zealand, UK, France, Germany.  PDFF cash flows.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Subsequent to completion or in post production, a sales agent sells rest of world territories.  Sales Agent recoups sales expenses and a distribution fee (partly deferred).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PDFF recoups from net Sales Agent revenues and (if necessary) overages from the majors pre-sold territories.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  <a:endParaRPr lang="en-AU" sz="120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Producer would borrow against PO for remaining one-third of budget. </a:t>
                      </a:r>
                      <a:endParaRPr lang="en-AU" sz="12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hMerge="1">
                  <a:txBody>
                    <a:bodyPr/>
                    <a:lstStyle/>
                    <a:p>
                      <a:endParaRPr lang="en-AU" sz="11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 of Investment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 of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Marketplace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Aust/NZ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$750,000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$750,000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Germany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$1,000,000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9.52%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$1,000,000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9.52%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Sales Agent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799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Finance Loans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Recoup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600" b="1" i="0" u="none" strike="noStrike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Profit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 gridSpan="8"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>
                        <a:solidFill>
                          <a:srgbClr val="FCF305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Producers offset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equity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$7,000,000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66.67%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FCF305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$10,500,000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1416" y="11"/>
          <a:ext cx="8791635" cy="6916830"/>
        </p:xfrm>
        <a:graphic>
          <a:graphicData uri="http://schemas.openxmlformats.org/drawingml/2006/table">
            <a:tbl>
              <a:tblPr/>
              <a:tblGrid>
                <a:gridCol w="1869678"/>
                <a:gridCol w="1373504"/>
                <a:gridCol w="1616907"/>
                <a:gridCol w="1147484"/>
                <a:gridCol w="26623"/>
                <a:gridCol w="1262233"/>
                <a:gridCol w="1495206"/>
              </a:tblGrid>
              <a:tr h="2337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 Finance Plan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lang="en-US" sz="1100" b="0" i="0" u="sng" strike="noStrike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C)</a:t>
                      </a:r>
                      <a:r>
                        <a:rPr lang="en-US" sz="1100" b="0" i="0" u="sng" strike="noStrike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0" i="0" u="sng" strike="noStrike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Sales Agent </a:t>
                      </a:r>
                      <a:r>
                        <a:rPr lang="en-US" sz="1200" b="0" i="0" u="sng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pre-sells or contributes Sales Advance to one-third of Budget</a:t>
                      </a: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 Sales Agent (e.g. </a:t>
                      </a:r>
                      <a:r>
                        <a:rPr lang="en-US" sz="1200" b="0" i="0" u="none" strike="noStrike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Arclight</a:t>
                      </a: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 Myriad) pre-licenses and/or provides a combination of pre-licenses and/or sales advance to contribute one-third of the budget against select territories.  Sufficient territories remain unsold for the PDFF to recoup.  </a:t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 cash flows.</a:t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 borrows against the PO and the Sales agent collateral.</a:t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Sales Agent recoups its advance and pre-sale buyers recoup their advance after sales expense and a sales fee (partly deferred).  </a:t>
                      </a:r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</a:b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10,500,000 </a:t>
                      </a:r>
                      <a:endParaRPr lang="en-US" sz="1600" b="1" i="0" u="none" strike="noStrike" dirty="0">
                        <a:solidFill>
                          <a:srgbClr val="FCF305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1" i="0" u="none" strike="noStrike" dirty="0">
                        <a:solidFill>
                          <a:srgbClr val="FCF305"/>
                        </a:solidFill>
                        <a:latin typeface="Lucida Grand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1" i="0" u="none" strike="noStrike" dirty="0">
                        <a:solidFill>
                          <a:srgbClr val="FCF305"/>
                        </a:solidFill>
                        <a:latin typeface="Lucida Grand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752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 of Investment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Amount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 of Budget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Marketplace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Aust/Nz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Dist advance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$600,000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Dist Advance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4.76%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Dist Advance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$550,000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5.24%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Nth America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Dist advance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$1,850,000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17.62%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 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267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Finance Loans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Recoup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Profit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Against ROW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0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1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9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Producers offset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equity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$3,500,000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33.33%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640">
                <a:tc gridSpan="5"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9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Sub 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$7,000,000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980">
                <a:tc gridSpan="3"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9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640">
                <a:tc gridSpan="3"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98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TOTAL BUDGET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$10,500,000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FCF305"/>
                          </a:solidFill>
                          <a:latin typeface="Calibri"/>
                          <a:cs typeface="Calibri"/>
                        </a:rPr>
                        <a:t>100.00%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8"/>
            <a:ext cx="8601389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	Producer perspective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new financing avenue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bigger films enabled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enhanced equity position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30% expected average offset recoupment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8"/>
            <a:ext cx="8601389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	Distributor perspective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leverage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limited recourse debt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preferential recoupment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commercially driven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2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8"/>
            <a:ext cx="8601389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	Government perspective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precedent (1970s)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market driven intervention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capped commitment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low admin/delivery cost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2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21701"/>
            <a:ext cx="8805333" cy="62478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AU" sz="4000" dirty="0" smtClean="0"/>
              <a:t>	PDFF </a:t>
            </a:r>
            <a:r>
              <a:rPr lang="en-AU" sz="4000" b="1" dirty="0" smtClean="0"/>
              <a:t>OBJECTIVES</a:t>
            </a:r>
          </a:p>
          <a:p>
            <a:r>
              <a:rPr lang="en-AU" sz="2000" dirty="0" smtClean="0"/>
              <a:t>	1.To </a:t>
            </a:r>
            <a:r>
              <a:rPr lang="en-AU" sz="2000" dirty="0" smtClean="0"/>
              <a:t>broaden the scope of Australian films by encouraging major distribution</a:t>
            </a:r>
            <a:r>
              <a:rPr lang="en-AU" sz="2000" dirty="0" smtClean="0"/>
              <a:t> 	outlets </a:t>
            </a:r>
            <a:r>
              <a:rPr lang="en-AU" sz="2000" dirty="0" smtClean="0"/>
              <a:t>to invest in films with bigger budgets.</a:t>
            </a:r>
            <a:r>
              <a:rPr lang="en-AU" sz="2000" dirty="0" smtClean="0"/>
              <a:t/>
            </a:r>
            <a:br>
              <a:rPr lang="en-AU" sz="2000" dirty="0" smtClean="0"/>
            </a:br>
            <a:endParaRPr lang="en-AU" sz="2000" dirty="0" smtClean="0"/>
          </a:p>
          <a:p>
            <a:pPr lvl="0"/>
            <a:r>
              <a:rPr lang="en-AU" sz="2000" dirty="0" smtClean="0"/>
              <a:t>	2. To </a:t>
            </a:r>
            <a:r>
              <a:rPr lang="en-AU" sz="2000" dirty="0" smtClean="0"/>
              <a:t>provide a breadth of entertaining Australian films that work with local</a:t>
            </a:r>
            <a:r>
              <a:rPr lang="en-AU" sz="2000" dirty="0" smtClean="0"/>
              <a:t> 	audiences and </a:t>
            </a:r>
            <a:r>
              <a:rPr lang="en-AU" sz="2000" dirty="0" smtClean="0"/>
              <a:t>on the world stage.  </a:t>
            </a:r>
            <a:r>
              <a:rPr lang="en-AU" sz="2000" dirty="0" smtClean="0"/>
              <a:t/>
            </a:r>
            <a:br>
              <a:rPr lang="en-AU" sz="2000" dirty="0" smtClean="0"/>
            </a:br>
            <a:endParaRPr lang="en-AU" sz="2000" dirty="0" smtClean="0"/>
          </a:p>
          <a:p>
            <a:pPr lvl="0"/>
            <a:r>
              <a:rPr lang="en-AU" sz="2000" dirty="0" smtClean="0"/>
              <a:t>	3. To </a:t>
            </a:r>
            <a:r>
              <a:rPr lang="en-AU" sz="2000" dirty="0" smtClean="0"/>
              <a:t>offset the negative economic and employment impact of the Australian</a:t>
            </a:r>
            <a:r>
              <a:rPr lang="en-AU" sz="2000" dirty="0" smtClean="0"/>
              <a:t> 	dollar </a:t>
            </a:r>
            <a:r>
              <a:rPr lang="en-AU" sz="2000" dirty="0" smtClean="0"/>
              <a:t>on the local industry because of the serious decline in “</a:t>
            </a:r>
            <a:r>
              <a:rPr lang="en-AU" sz="2000" dirty="0" smtClean="0"/>
              <a:t>Offshore” 	production </a:t>
            </a:r>
            <a:r>
              <a:rPr lang="en-AU" sz="2000" dirty="0" smtClean="0"/>
              <a:t>i.e. footloose US Studio productions e.g. </a:t>
            </a:r>
            <a:r>
              <a:rPr lang="en-AU" sz="2000" i="1" dirty="0" smtClean="0"/>
              <a:t>The Matrix.</a:t>
            </a:r>
            <a:r>
              <a:rPr lang="en-AU" sz="2000" i="1" dirty="0" smtClean="0"/>
              <a:t/>
            </a:r>
            <a:br>
              <a:rPr lang="en-AU" sz="2000" i="1" dirty="0" smtClean="0"/>
            </a:br>
            <a:endParaRPr lang="en-AU" sz="2000" dirty="0" smtClean="0"/>
          </a:p>
          <a:p>
            <a:pPr lvl="0"/>
            <a:r>
              <a:rPr lang="en-AU" sz="2000" dirty="0" smtClean="0"/>
              <a:t>	4. To </a:t>
            </a:r>
            <a:r>
              <a:rPr lang="en-AU" sz="2000" dirty="0" smtClean="0"/>
              <a:t>entice Australian actors, directors and writers back home.</a:t>
            </a:r>
            <a:r>
              <a:rPr lang="en-AU" sz="2000" dirty="0" smtClean="0"/>
              <a:t/>
            </a:r>
            <a:br>
              <a:rPr lang="en-AU" sz="2000" dirty="0" smtClean="0"/>
            </a:br>
            <a:endParaRPr lang="en-AU" sz="2000" dirty="0" smtClean="0"/>
          </a:p>
          <a:p>
            <a:pPr lvl="0"/>
            <a:r>
              <a:rPr lang="en-AU" sz="2000" dirty="0" smtClean="0"/>
              <a:t>	5.To </a:t>
            </a:r>
            <a:r>
              <a:rPr lang="en-AU" sz="2000" dirty="0" smtClean="0"/>
              <a:t>make Australian film businesses self-sufficient.</a:t>
            </a:r>
            <a:r>
              <a:rPr lang="en-AU" sz="2000" dirty="0" smtClean="0"/>
              <a:t/>
            </a:r>
            <a:br>
              <a:rPr lang="en-AU" sz="2000" dirty="0" smtClean="0"/>
            </a:br>
            <a:endParaRPr lang="en-AU" sz="2000" dirty="0" smtClean="0"/>
          </a:p>
          <a:p>
            <a:pPr lvl="0"/>
            <a:r>
              <a:rPr lang="en-AU" sz="2000" dirty="0" smtClean="0"/>
              <a:t>	6. To </a:t>
            </a:r>
            <a:r>
              <a:rPr lang="en-AU" sz="2000" dirty="0" smtClean="0"/>
              <a:t>change commercial behaviour in local film investment.</a:t>
            </a:r>
          </a:p>
          <a:p>
            <a:pPr marL="450850">
              <a:buFont typeface="Arial"/>
              <a:buChar char="•"/>
            </a:pPr>
            <a:endParaRPr lang="en-AU" sz="2000" dirty="0" smtClean="0"/>
          </a:p>
          <a:p>
            <a:pPr marL="450850" lvl="0">
              <a:buFont typeface="Arial"/>
              <a:buChar char="•"/>
            </a:pPr>
            <a:endParaRPr lang="en-AU" sz="2000" dirty="0" smtClean="0"/>
          </a:p>
          <a:p>
            <a:r>
              <a:rPr lang="en-US" sz="2000" dirty="0" smtClean="0"/>
              <a:t> </a:t>
            </a:r>
            <a:endParaRPr lang="en-AU" sz="2000" dirty="0" smtClean="0"/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57401"/>
            <a:ext cx="5404104" cy="328269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/>
                <a:cs typeface="Calibri"/>
              </a:rPr>
              <a:t>Producer Distributor Film Fund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42126"/>
            <a:ext cx="5029200" cy="12699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David Court</a:t>
            </a:r>
          </a:p>
          <a:p>
            <a:r>
              <a:rPr lang="en-US" sz="2800" dirty="0" smtClean="0">
                <a:latin typeface="Calibri"/>
                <a:cs typeface="Calibri"/>
              </a:rPr>
              <a:t>May 2011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156" y="0"/>
            <a:ext cx="2312844" cy="115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6"/>
            <a:ext cx="9143999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	Operation of the Fund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$60 million over 3 years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matching loans, not equity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same terms for all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managed by Screen Australia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wound up after 5 years</a:t>
            </a: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6"/>
            <a:ext cx="9144000" cy="46474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0850"/>
            <a:r>
              <a:rPr lang="en-US" sz="4000" b="1" dirty="0" smtClean="0">
                <a:latin typeface="Calibri"/>
                <a:cs typeface="Calibri"/>
              </a:rPr>
              <a:t>Loan terms – recoupment</a:t>
            </a:r>
          </a:p>
          <a:p>
            <a:pPr marL="450850">
              <a:buAutoNum type="arabicPeriod"/>
            </a:pPr>
            <a:r>
              <a:rPr lang="en-US" sz="3200" dirty="0" smtClean="0">
                <a:latin typeface="Calibri"/>
                <a:cs typeface="Calibri"/>
              </a:rPr>
              <a:t>Distributor recoups marketing and release costs</a:t>
            </a:r>
          </a:p>
          <a:p>
            <a:pPr marL="450850">
              <a:buAutoNum type="arabicPeriod"/>
            </a:pPr>
            <a:r>
              <a:rPr lang="en-US" sz="3200" dirty="0" smtClean="0">
                <a:latin typeface="Calibri"/>
                <a:cs typeface="Calibri"/>
              </a:rPr>
              <a:t>Distributor receives 50% of normal commission</a:t>
            </a:r>
          </a:p>
          <a:p>
            <a:pPr marL="450850">
              <a:buAutoNum type="arabicPeriod"/>
            </a:pPr>
            <a:r>
              <a:rPr lang="en-US" sz="3200" dirty="0" smtClean="0">
                <a:latin typeface="Calibri"/>
                <a:cs typeface="Calibri"/>
              </a:rPr>
              <a:t>Distributor and Fund recoup advances pro rata and </a:t>
            </a:r>
            <a:r>
              <a:rPr lang="en-US" sz="3200" dirty="0" err="1" smtClean="0">
                <a:latin typeface="Calibri"/>
                <a:cs typeface="Calibri"/>
              </a:rPr>
              <a:t>pari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passu</a:t>
            </a:r>
            <a:endParaRPr lang="en-US" sz="3200" dirty="0" smtClean="0">
              <a:latin typeface="Calibri"/>
              <a:cs typeface="Calibri"/>
            </a:endParaRPr>
          </a:p>
          <a:p>
            <a:pPr marL="450850">
              <a:buAutoNum type="arabicPeriod"/>
            </a:pPr>
            <a:r>
              <a:rPr lang="en-US" sz="3200" dirty="0" smtClean="0">
                <a:latin typeface="Calibri"/>
                <a:cs typeface="Calibri"/>
              </a:rPr>
              <a:t>Distributor receives balance of commission</a:t>
            </a:r>
          </a:p>
          <a:p>
            <a:pPr marL="450850">
              <a:buAutoNum type="arabicPeriod"/>
            </a:pPr>
            <a:r>
              <a:rPr lang="en-US" sz="3200" dirty="0" smtClean="0">
                <a:latin typeface="Calibri"/>
                <a:cs typeface="Calibri"/>
              </a:rPr>
              <a:t>Fund receives interest</a:t>
            </a:r>
          </a:p>
          <a:p>
            <a:endParaRPr lang="en-US" sz="3200" dirty="0" smtClean="0">
              <a:latin typeface="Courier"/>
              <a:cs typeface="Courier"/>
            </a:endParaRPr>
          </a:p>
          <a:p>
            <a:pPr>
              <a:buFont typeface="Arial"/>
              <a:buChar char="•"/>
            </a:pPr>
            <a:endParaRPr lang="en-US" sz="3200" dirty="0">
              <a:latin typeface="Courier"/>
              <a:cs typeface="Courier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35511"/>
            <a:ext cx="8601389" cy="61247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0850"/>
            <a:r>
              <a:rPr lang="en-US" sz="4000" b="1" dirty="0" smtClean="0">
                <a:latin typeface="Calibri"/>
                <a:cs typeface="Calibri"/>
              </a:rPr>
              <a:t>The model – assumptions</a:t>
            </a:r>
          </a:p>
          <a:p>
            <a:pPr marL="450850"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3200" dirty="0" smtClean="0">
                <a:latin typeface="Calibri"/>
                <a:cs typeface="Calibri"/>
              </a:rPr>
              <a:t>average film budget $15m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p&amp;a</a:t>
            </a:r>
            <a:r>
              <a:rPr lang="en-US" sz="3200" dirty="0" smtClean="0">
                <a:latin typeface="Calibri"/>
                <a:cs typeface="Calibri"/>
              </a:rPr>
              <a:t> spend 10% of budget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financing </a:t>
            </a:r>
          </a:p>
          <a:p>
            <a:pPr marL="1365250" lvl="3">
              <a:buFontTx/>
              <a:buChar char="-"/>
            </a:pPr>
            <a:r>
              <a:rPr lang="en-US" sz="3200" dirty="0" smtClean="0">
                <a:latin typeface="Calibri"/>
                <a:cs typeface="Calibri"/>
              </a:rPr>
              <a:t> Australian distributor 8%</a:t>
            </a:r>
          </a:p>
          <a:p>
            <a:pPr marL="1365250" lvl="3">
              <a:buFontTx/>
              <a:buChar char="-"/>
            </a:pPr>
            <a:r>
              <a:rPr lang="en-US" sz="3200" dirty="0" smtClean="0">
                <a:latin typeface="Calibri"/>
                <a:cs typeface="Calibri"/>
              </a:rPr>
              <a:t> ROW distributor 25%	</a:t>
            </a:r>
          </a:p>
          <a:p>
            <a:pPr marL="1365250" lvl="3">
              <a:buFontTx/>
              <a:buChar char="-"/>
            </a:pPr>
            <a:r>
              <a:rPr lang="en-US" sz="3200" dirty="0" smtClean="0">
                <a:latin typeface="Calibri"/>
                <a:cs typeface="Calibri"/>
              </a:rPr>
              <a:t> Film Fund 33%</a:t>
            </a:r>
          </a:p>
          <a:p>
            <a:pPr marL="1365250" lvl="3">
              <a:buFontTx/>
              <a:buChar char="-"/>
            </a:pPr>
            <a:r>
              <a:rPr lang="en-US" sz="3200" dirty="0" smtClean="0">
                <a:latin typeface="Calibri"/>
                <a:cs typeface="Calibri"/>
              </a:rPr>
              <a:t> Producer Offset 33%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distributor commission 30%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interest rate 12%</a:t>
            </a:r>
          </a:p>
          <a:p>
            <a:endParaRPr lang="en-US" sz="3200" dirty="0" smtClean="0">
              <a:latin typeface="Courier"/>
              <a:cs typeface="Courier"/>
            </a:endParaRPr>
          </a:p>
          <a:p>
            <a:pPr>
              <a:buFont typeface="Arial"/>
              <a:buChar char="•"/>
            </a:pPr>
            <a:endParaRPr lang="en-US" sz="3200" dirty="0">
              <a:latin typeface="Courier"/>
              <a:cs typeface="Courier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2154" y="1519917"/>
            <a:ext cx="5708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The model – base case  </a:t>
            </a:r>
            <a:endParaRPr lang="en-US" sz="4000" b="1" dirty="0">
              <a:latin typeface="Calibri"/>
              <a:cs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486141" y="1929000"/>
          <a:ext cx="4309650" cy="2968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4825"/>
                <a:gridCol w="2154825"/>
              </a:tblGrid>
              <a:tr h="773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32154" y="2227804"/>
          <a:ext cx="5396572" cy="39450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048000"/>
                <a:gridCol w="2348572"/>
              </a:tblGrid>
              <a:tr h="8686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"/>
                          <a:cs typeface="Courier"/>
                        </a:rPr>
                        <a:t>Gross rentals as</a:t>
                      </a:r>
                      <a:r>
                        <a:rPr lang="en-US" sz="1400" baseline="0" dirty="0" smtClean="0">
                          <a:latin typeface="Courier"/>
                          <a:cs typeface="Courier"/>
                        </a:rPr>
                        <a:t> proportion of production cost (%)</a:t>
                      </a:r>
                      <a:endParaRPr lang="en-US" sz="14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"/>
                          <a:cs typeface="Courier"/>
                        </a:rPr>
                        <a:t>Probability (%)</a:t>
                      </a:r>
                      <a:endParaRPr lang="en-US" sz="14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20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50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25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66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25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75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40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150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343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200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"/>
                          <a:cs typeface="Courier"/>
                        </a:rPr>
                        <a:t>10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" y="1"/>
            <a:ext cx="3408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8"/>
            <a:ext cx="8601389" cy="51398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36575" lvl="1" indent="-85725"/>
            <a:r>
              <a:rPr lang="en-US" sz="4000" b="1" dirty="0" smtClean="0">
                <a:latin typeface="Calibri"/>
                <a:cs typeface="Calibri"/>
              </a:rPr>
              <a:t>Outcomes in base case</a:t>
            </a:r>
          </a:p>
          <a:p>
            <a:pPr marL="627063" indent="-176213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Australian distributors recoup 79% of advances   (plus commissions)</a:t>
            </a:r>
          </a:p>
          <a:p>
            <a:pPr marL="627063" indent="-176213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ROW distributors recoup 65% of advances (plus commissions)</a:t>
            </a:r>
          </a:p>
          <a:p>
            <a:pPr marL="633413" indent="-182563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PDFF recoups 73 cents in the dollar (68 cents   loan recovery, 5 cents interest)</a:t>
            </a:r>
          </a:p>
          <a:p>
            <a:pPr marL="536575" indent="-85725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Producers net back 30% of Producer Offset   </a:t>
            </a:r>
          </a:p>
          <a:p>
            <a:endParaRPr lang="en-US" sz="3200" dirty="0" smtClean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2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518588"/>
            <a:ext cx="8601389" cy="21852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0850"/>
            <a:r>
              <a:rPr lang="en-US" sz="4000" b="1" dirty="0" smtClean="0">
                <a:latin typeface="Calibri"/>
                <a:cs typeface="Calibri"/>
              </a:rPr>
              <a:t>Outcomes continued 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17 films financed over 3 years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Fund losses of $28 million after 5 years</a:t>
            </a:r>
          </a:p>
          <a:p>
            <a:pPr marL="450850">
              <a:buFont typeface="Arial"/>
              <a:buChar char="•"/>
            </a:pPr>
            <a:r>
              <a:rPr lang="en-US" sz="3200" dirty="0" smtClean="0">
                <a:latin typeface="Calibri"/>
                <a:cs typeface="Calibri"/>
              </a:rPr>
              <a:t> present value of subsidy = $31 million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4" name="Picture 3" descr="inversebwSPAA_logo_p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398" y="0"/>
            <a:ext cx="3034602" cy="1518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40354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Producer Distributor Film Fund</a:t>
            </a:r>
            <a:b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Industry Briefing May 2011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4816</TotalTime>
  <Words>1273</Words>
  <Application>Microsoft Macintosh PowerPoint</Application>
  <PresentationFormat>On-screen Show (4:3)</PresentationFormat>
  <Paragraphs>376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Studio</vt:lpstr>
      <vt:lpstr>Slide 1</vt:lpstr>
      <vt:lpstr>Slide 2</vt:lpstr>
      <vt:lpstr>Producer Distributor Film Fund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AFTRS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Producer Distributor Film Fund</dc:title>
  <dc:creator>David Court</dc:creator>
  <cp:lastModifiedBy>Katie Fagan</cp:lastModifiedBy>
  <cp:revision>14</cp:revision>
  <cp:lastPrinted>2011-05-03T04:36:24Z</cp:lastPrinted>
  <dcterms:created xsi:type="dcterms:W3CDTF">2011-05-03T08:48:15Z</dcterms:created>
  <dcterms:modified xsi:type="dcterms:W3CDTF">2011-05-03T21:57:13Z</dcterms:modified>
</cp:coreProperties>
</file>